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333"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098442-C397-4306-8AE4-5F4E10F8F107}" v="8" dt="2023-08-21T03:32:40.983"/>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7" d="100"/>
          <a:sy n="97" d="100"/>
        </p:scale>
        <p:origin x="136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augy/DataScience/blob/master/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Paugy/DataScience/blob/master/jupyter-labs-eda-datavizualis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Paugy/DataScience/blob/master/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Paugy/DataScience/blob/master/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augy/DataScience/blob/master/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Claudy Paugy</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marL="0" indent="0">
              <a:buNone/>
            </a:pPr>
            <a:r>
              <a:rPr lang="en-US" sz="2400" dirty="0">
                <a:solidFill>
                  <a:schemeClr val="accent3">
                    <a:lumMod val="25000"/>
                  </a:schemeClr>
                </a:solidFill>
                <a:latin typeface="Abadi" panose="020B0604020104020204" pitchFamily="34" charset="0"/>
              </a:rPr>
              <a:t>Dealing with the missing values</a:t>
            </a:r>
          </a:p>
          <a:p>
            <a:r>
              <a:rPr lang="en-US" sz="2400" dirty="0">
                <a:solidFill>
                  <a:srgbClr val="000000"/>
                </a:solidFill>
                <a:latin typeface="Abadi" panose="020B0604020104020204" pitchFamily="34" charset="0"/>
              </a:rPr>
              <a:t>S</a:t>
            </a:r>
            <a:r>
              <a:rPr lang="en-US" sz="2400" b="0" i="0" dirty="0">
                <a:solidFill>
                  <a:srgbClr val="000000"/>
                </a:solidFill>
                <a:effectLst/>
                <a:latin typeface="Abadi" panose="020B0604020104020204" pitchFamily="34" charset="0"/>
              </a:rPr>
              <a:t>ome of the rows are missing values in our dataset</a:t>
            </a:r>
          </a:p>
          <a:p>
            <a:pPr lvl="1"/>
            <a:r>
              <a:rPr lang="en-US" dirty="0">
                <a:solidFill>
                  <a:srgbClr val="000000"/>
                </a:solidFill>
                <a:latin typeface="Abadi" panose="020B0604020104020204" pitchFamily="34" charset="0"/>
              </a:rPr>
              <a:t>Feature </a:t>
            </a:r>
            <a:r>
              <a:rPr lang="en-US" dirty="0" err="1">
                <a:solidFill>
                  <a:srgbClr val="000000"/>
                </a:solidFill>
                <a:latin typeface="Abadi" panose="020B0604020104020204" pitchFamily="34" charset="0"/>
              </a:rPr>
              <a:t>PayloadMass</a:t>
            </a:r>
            <a:r>
              <a:rPr lang="en-US" dirty="0">
                <a:solidFill>
                  <a:srgbClr val="000000"/>
                </a:solidFill>
                <a:latin typeface="Abadi" panose="020B0604020104020204" pitchFamily="34" charset="0"/>
              </a:rPr>
              <a:t> is missing 5 values</a:t>
            </a:r>
          </a:p>
          <a:p>
            <a:pPr lvl="1"/>
            <a:r>
              <a:rPr lang="en-US" b="0" i="0" dirty="0">
                <a:solidFill>
                  <a:srgbClr val="000000"/>
                </a:solidFill>
                <a:effectLst/>
                <a:latin typeface="Abadi" panose="020B0604020104020204" pitchFamily="34" charset="0"/>
              </a:rPr>
              <a:t>Features </a:t>
            </a:r>
            <a:r>
              <a:rPr lang="en-US" b="0" i="0" dirty="0" err="1">
                <a:solidFill>
                  <a:srgbClr val="000000"/>
                </a:solidFill>
                <a:effectLst/>
                <a:latin typeface="Abadi" panose="020B0604020104020204" pitchFamily="34" charset="0"/>
              </a:rPr>
              <a:t>LanddingPad</a:t>
            </a:r>
            <a:r>
              <a:rPr lang="en-US" b="0" i="0" dirty="0">
                <a:solidFill>
                  <a:srgbClr val="000000"/>
                </a:solidFill>
                <a:effectLst/>
                <a:latin typeface="Abadi" panose="020B0604020104020204" pitchFamily="34" charset="0"/>
              </a:rPr>
              <a:t> is missing 26 values</a:t>
            </a:r>
          </a:p>
          <a:p>
            <a:pPr marL="0" indent="0">
              <a:buNone/>
            </a:pPr>
            <a:endParaRPr lang="en-US" sz="2400" dirty="0">
              <a:solidFill>
                <a:schemeClr val="accent3">
                  <a:lumMod val="25000"/>
                </a:schemeClr>
              </a:solidFill>
              <a:latin typeface="Abadi" panose="020B0604020104020204" pitchFamily="34" charset="0"/>
            </a:endParaRPr>
          </a:p>
          <a:p>
            <a:r>
              <a:rPr lang="en-US" sz="2400" dirty="0">
                <a:solidFill>
                  <a:schemeClr val="accent3">
                    <a:lumMod val="25000"/>
                  </a:schemeClr>
                </a:solidFill>
                <a:latin typeface="Abadi" panose="020B0604020104020204" pitchFamily="34" charset="0"/>
              </a:rPr>
              <a:t>Missing values are replaced by the mean of the column</a:t>
            </a:r>
          </a:p>
          <a:p>
            <a:endParaRPr lang="fr-FR" dirty="0">
              <a:hlinkClick r:id="rId3"/>
            </a:endParaRPr>
          </a:p>
          <a:p>
            <a:r>
              <a:rPr lang="fr-FR" sz="1800" dirty="0" err="1">
                <a:hlinkClick r:id="rId3"/>
              </a:rPr>
              <a:t>DataScience</a:t>
            </a:r>
            <a:r>
              <a:rPr lang="fr-FR" sz="1800" dirty="0">
                <a:hlinkClick r:id="rId3"/>
              </a:rPr>
              <a:t>/</a:t>
            </a:r>
            <a:r>
              <a:rPr lang="fr-FR" sz="1800" dirty="0" err="1">
                <a:hlinkClick r:id="rId3"/>
              </a:rPr>
              <a:t>Spacex</a:t>
            </a:r>
            <a:r>
              <a:rPr lang="fr-FR" sz="1800" dirty="0">
                <a:hlinkClick r:id="rId3"/>
              </a:rPr>
              <a:t>-data-collection-</a:t>
            </a:r>
            <a:r>
              <a:rPr lang="fr-FR" sz="1800" dirty="0" err="1">
                <a:hlinkClick r:id="rId3"/>
              </a:rPr>
              <a:t>api.ipynb</a:t>
            </a:r>
            <a:r>
              <a:rPr lang="fr-FR" sz="1800" dirty="0">
                <a:hlinkClick r:id="rId3"/>
              </a:rPr>
              <a:t> at master · Paugy/</a:t>
            </a:r>
            <a:r>
              <a:rPr lang="fr-FR" sz="1800" dirty="0" err="1">
                <a:hlinkClick r:id="rId3"/>
              </a:rPr>
              <a:t>DataScience</a:t>
            </a:r>
            <a:r>
              <a:rPr lang="fr-FR" sz="1800" dirty="0">
                <a:hlinkClick r:id="rId3"/>
              </a:rPr>
              <a:t> · GitHub</a:t>
            </a:r>
            <a:endParaRPr lang="en-US" sz="18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4351338"/>
          </a:xfrm>
          <a:prstGeom prst="rect">
            <a:avLst/>
          </a:prstGeom>
        </p:spPr>
        <p:txBody>
          <a:bodyPr lIns="91440" tIns="45720" rIns="91440" bIns="45720" anchor="t"/>
          <a:lstStyle/>
          <a:p>
            <a:pPr marL="0" indent="0">
              <a:lnSpc>
                <a:spcPct val="100000"/>
              </a:lnSpc>
              <a:spcBef>
                <a:spcPts val="1400"/>
              </a:spcBef>
              <a:buNone/>
            </a:pPr>
            <a:r>
              <a:rPr lang="en-US" dirty="0">
                <a:solidFill>
                  <a:schemeClr val="accent3">
                    <a:lumMod val="25000"/>
                  </a:schemeClr>
                </a:solidFill>
                <a:latin typeface="Abadi"/>
              </a:rPr>
              <a:t>To discoverer some preliminary correlations between the launch site and success rates, we use matplotlib and seaborn functions as:</a:t>
            </a:r>
          </a:p>
          <a:p>
            <a:pPr lvl="1">
              <a:lnSpc>
                <a:spcPct val="100000"/>
              </a:lnSpc>
              <a:spcBef>
                <a:spcPts val="1400"/>
              </a:spcBef>
            </a:pPr>
            <a:r>
              <a:rPr lang="en-US" sz="2800" dirty="0" err="1">
                <a:solidFill>
                  <a:schemeClr val="accent3">
                    <a:lumMod val="25000"/>
                  </a:schemeClr>
                </a:solidFill>
                <a:latin typeface="Abadi"/>
              </a:rPr>
              <a:t>catplot</a:t>
            </a:r>
            <a:endParaRPr lang="en-US" sz="2800" dirty="0">
              <a:solidFill>
                <a:schemeClr val="accent3">
                  <a:lumMod val="25000"/>
                </a:schemeClr>
              </a:solidFill>
              <a:latin typeface="Abadi"/>
            </a:endParaRPr>
          </a:p>
          <a:p>
            <a:pPr lvl="1">
              <a:lnSpc>
                <a:spcPct val="100000"/>
              </a:lnSpc>
              <a:spcBef>
                <a:spcPts val="1400"/>
              </a:spcBef>
            </a:pPr>
            <a:r>
              <a:rPr lang="en-US" sz="2800" dirty="0">
                <a:solidFill>
                  <a:schemeClr val="accent3">
                    <a:lumMod val="25000"/>
                  </a:schemeClr>
                </a:solidFill>
                <a:latin typeface="Abadi"/>
              </a:rPr>
              <a:t>scatterplot</a:t>
            </a:r>
          </a:p>
          <a:p>
            <a:pPr lvl="1">
              <a:lnSpc>
                <a:spcPct val="100000"/>
              </a:lnSpc>
              <a:spcBef>
                <a:spcPts val="1400"/>
              </a:spcBef>
            </a:pPr>
            <a:r>
              <a:rPr lang="en-US" sz="2800" dirty="0" err="1">
                <a:solidFill>
                  <a:schemeClr val="accent3">
                    <a:lumMod val="25000"/>
                  </a:schemeClr>
                </a:solidFill>
                <a:latin typeface="Abadi"/>
              </a:rPr>
              <a:t>lineplot</a:t>
            </a:r>
            <a:endParaRPr lang="en-US" sz="28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r>
              <a:rPr lang="fr-FR" sz="1800" dirty="0">
                <a:hlinkClick r:id="rId3"/>
              </a:rPr>
              <a:t>https://github.com/Paugy/DataScience/blob/master/jupyter-labs-eda-datavizualisation.ipynb</a:t>
            </a:r>
            <a:endParaRPr lang="fr-FR" sz="1800" dirty="0"/>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1132" y="1380967"/>
            <a:ext cx="11214538" cy="5046244"/>
          </a:xfrm>
          <a:prstGeom prst="rect">
            <a:avLst/>
          </a:prstGeom>
        </p:spPr>
        <p:txBody>
          <a:bodyPr lIns="91440" tIns="45720" rIns="91440" bIns="45720" anchor="t"/>
          <a:lstStyle/>
          <a:p>
            <a:pPr>
              <a:lnSpc>
                <a:spcPct val="100000"/>
              </a:lnSpc>
              <a:spcBef>
                <a:spcPts val="600"/>
              </a:spcBef>
            </a:pPr>
            <a:r>
              <a:rPr lang="en-US" sz="1600" b="1" i="0" dirty="0">
                <a:effectLst/>
                <a:latin typeface="-apple-system"/>
              </a:rPr>
              <a:t>Display the names of the unique launch sites in the space mission</a:t>
            </a:r>
          </a:p>
          <a:p>
            <a:pPr lvl="1">
              <a:lnSpc>
                <a:spcPct val="100000"/>
              </a:lnSpc>
              <a:spcBef>
                <a:spcPts val="600"/>
              </a:spcBef>
            </a:pPr>
            <a:r>
              <a:rPr lang="en-US" sz="1600" i="0" dirty="0">
                <a:effectLst/>
                <a:latin typeface="-apple-system"/>
              </a:rPr>
              <a:t>%</a:t>
            </a:r>
            <a:r>
              <a:rPr lang="en-US" sz="1600" i="0" dirty="0" err="1">
                <a:effectLst/>
                <a:latin typeface="-apple-system"/>
              </a:rPr>
              <a:t>sql</a:t>
            </a:r>
            <a:r>
              <a:rPr lang="en-US" sz="1600" i="0" dirty="0">
                <a:effectLst/>
                <a:latin typeface="-apple-system"/>
              </a:rPr>
              <a:t> SELECT DISTINCT </a:t>
            </a:r>
            <a:r>
              <a:rPr lang="en-US" sz="1600" i="0" dirty="0" err="1">
                <a:effectLst/>
                <a:latin typeface="-apple-system"/>
              </a:rPr>
              <a:t>Launch_site</a:t>
            </a:r>
            <a:r>
              <a:rPr lang="en-US" sz="1600" i="0" dirty="0">
                <a:effectLst/>
                <a:latin typeface="-apple-system"/>
              </a:rPr>
              <a:t> FROM SPACEXTABLE </a:t>
            </a:r>
          </a:p>
          <a:p>
            <a:pPr>
              <a:lnSpc>
                <a:spcPct val="100000"/>
              </a:lnSpc>
              <a:spcBef>
                <a:spcPts val="600"/>
              </a:spcBef>
            </a:pPr>
            <a:r>
              <a:rPr lang="en-US" sz="1600" b="1" i="0" dirty="0">
                <a:effectLst/>
                <a:latin typeface="-apple-system"/>
              </a:rPr>
              <a:t>Display the total payload mass carried by boosters launched by NASA (CRS)</a:t>
            </a:r>
          </a:p>
          <a:p>
            <a:pPr lvl="1">
              <a:lnSpc>
                <a:spcPct val="100000"/>
              </a:lnSpc>
              <a:spcBef>
                <a:spcPts val="600"/>
              </a:spcBef>
            </a:pPr>
            <a:r>
              <a:rPr lang="en-US" sz="1600" i="0" dirty="0">
                <a:effectLst/>
                <a:latin typeface="-apple-system"/>
              </a:rPr>
              <a:t>%</a:t>
            </a:r>
            <a:r>
              <a:rPr lang="en-US" sz="1600" i="0" dirty="0" err="1">
                <a:effectLst/>
                <a:latin typeface="-apple-system"/>
              </a:rPr>
              <a:t>sql</a:t>
            </a:r>
            <a:r>
              <a:rPr lang="en-US" sz="1600" i="0" dirty="0">
                <a:effectLst/>
                <a:latin typeface="-apple-system"/>
              </a:rPr>
              <a:t> select customer, sum(PAYLOAD_MASS__KG_)AS Total  from SPACEXTABLE Where customer='NASA (CRS)’</a:t>
            </a:r>
          </a:p>
          <a:p>
            <a:pPr>
              <a:lnSpc>
                <a:spcPct val="100000"/>
              </a:lnSpc>
              <a:spcBef>
                <a:spcPts val="600"/>
              </a:spcBef>
            </a:pPr>
            <a:r>
              <a:rPr lang="en-US" sz="1600" b="1" i="0" dirty="0">
                <a:effectLst/>
                <a:latin typeface="-apple-system"/>
              </a:rPr>
              <a:t>Display average payload mass carried by booster version F9 v1.1</a:t>
            </a:r>
          </a:p>
          <a:p>
            <a:pPr lvl="1">
              <a:lnSpc>
                <a:spcPct val="100000"/>
              </a:lnSpc>
              <a:spcBef>
                <a:spcPts val="600"/>
              </a:spcBef>
            </a:pPr>
            <a:r>
              <a:rPr lang="en-US" sz="1600" i="0" dirty="0">
                <a:effectLst/>
                <a:latin typeface="-apple-system"/>
              </a:rPr>
              <a:t>%</a:t>
            </a:r>
            <a:r>
              <a:rPr lang="en-US" sz="1600" i="0" dirty="0" err="1">
                <a:effectLst/>
                <a:latin typeface="-apple-system"/>
              </a:rPr>
              <a:t>sql</a:t>
            </a:r>
            <a:r>
              <a:rPr lang="en-US" sz="1600" i="0" dirty="0">
                <a:effectLst/>
                <a:latin typeface="-apple-system"/>
              </a:rPr>
              <a:t> select </a:t>
            </a:r>
            <a:r>
              <a:rPr lang="en-US" sz="1600" i="0" dirty="0" err="1">
                <a:effectLst/>
                <a:latin typeface="-apple-system"/>
              </a:rPr>
              <a:t>Booster_Version</a:t>
            </a:r>
            <a:r>
              <a:rPr lang="en-US" sz="1600" i="0" dirty="0">
                <a:effectLst/>
                <a:latin typeface="-apple-system"/>
              </a:rPr>
              <a:t>, avg(PAYLOAD_MASS__KG_)AS Moyenne  from SPACEXTABLE Where </a:t>
            </a:r>
            <a:r>
              <a:rPr lang="en-US" sz="1600" i="0" dirty="0" err="1">
                <a:effectLst/>
                <a:latin typeface="-apple-system"/>
              </a:rPr>
              <a:t>Booster_Version</a:t>
            </a:r>
            <a:r>
              <a:rPr lang="en-US" sz="1600" i="0" dirty="0">
                <a:effectLst/>
                <a:latin typeface="-apple-system"/>
              </a:rPr>
              <a:t> like'F9 v1.1%’</a:t>
            </a:r>
          </a:p>
          <a:p>
            <a:pPr>
              <a:lnSpc>
                <a:spcPct val="100000"/>
              </a:lnSpc>
              <a:spcBef>
                <a:spcPts val="600"/>
              </a:spcBef>
            </a:pPr>
            <a:r>
              <a:rPr lang="en-US" sz="1600" b="1" i="0" dirty="0">
                <a:effectLst/>
                <a:latin typeface="-apple-system"/>
              </a:rPr>
              <a:t>List the total number of successful and failure mission outcomes</a:t>
            </a:r>
          </a:p>
          <a:p>
            <a:pPr lvl="1">
              <a:lnSpc>
                <a:spcPct val="100000"/>
              </a:lnSpc>
              <a:spcBef>
                <a:spcPts val="600"/>
              </a:spcBef>
            </a:pPr>
            <a:r>
              <a:rPr lang="en-US" sz="1600" i="0" dirty="0">
                <a:effectLst/>
                <a:latin typeface="-apple-system"/>
              </a:rPr>
              <a:t>%</a:t>
            </a:r>
            <a:r>
              <a:rPr lang="en-US" sz="1600" i="0" dirty="0" err="1">
                <a:effectLst/>
                <a:latin typeface="-apple-system"/>
              </a:rPr>
              <a:t>sql</a:t>
            </a:r>
            <a:r>
              <a:rPr lang="en-US" sz="1600" i="0" dirty="0">
                <a:effectLst/>
                <a:latin typeface="-apple-system"/>
              </a:rPr>
              <a:t> select count(</a:t>
            </a:r>
            <a:r>
              <a:rPr lang="en-US" sz="1600" i="0" dirty="0" err="1">
                <a:effectLst/>
                <a:latin typeface="-apple-system"/>
              </a:rPr>
              <a:t>Landing_Outcome</a:t>
            </a:r>
            <a:r>
              <a:rPr lang="en-US" sz="1600" i="0" dirty="0">
                <a:effectLst/>
                <a:latin typeface="-apple-system"/>
              </a:rPr>
              <a:t>) from  SPACEXTABLE Where </a:t>
            </a:r>
            <a:r>
              <a:rPr lang="en-US" sz="1600" i="0" dirty="0" err="1">
                <a:effectLst/>
                <a:latin typeface="-apple-system"/>
              </a:rPr>
              <a:t>Landing_Outcome</a:t>
            </a:r>
            <a:r>
              <a:rPr lang="en-US" sz="1600" i="0" dirty="0">
                <a:effectLst/>
                <a:latin typeface="-apple-system"/>
              </a:rPr>
              <a:t> like '</a:t>
            </a:r>
            <a:r>
              <a:rPr lang="en-US" sz="1600" i="0" dirty="0" err="1">
                <a:effectLst/>
                <a:latin typeface="-apple-system"/>
              </a:rPr>
              <a:t>Succes</a:t>
            </a:r>
            <a:r>
              <a:rPr lang="en-US" sz="1600" i="0" dirty="0">
                <a:effectLst/>
                <a:latin typeface="-apple-system"/>
              </a:rPr>
              <a:t>%' OR </a:t>
            </a:r>
            <a:r>
              <a:rPr lang="en-US" sz="1600" i="0" dirty="0" err="1">
                <a:effectLst/>
                <a:latin typeface="-apple-system"/>
              </a:rPr>
              <a:t>Landing_Outcome</a:t>
            </a:r>
            <a:r>
              <a:rPr lang="en-US" sz="1600" i="0" dirty="0">
                <a:effectLst/>
                <a:latin typeface="-apple-system"/>
              </a:rPr>
              <a:t> like '</a:t>
            </a:r>
            <a:r>
              <a:rPr lang="en-US" sz="1600" i="0" dirty="0" err="1">
                <a:effectLst/>
                <a:latin typeface="-apple-system"/>
              </a:rPr>
              <a:t>Failur</a:t>
            </a:r>
            <a:r>
              <a:rPr lang="en-US" sz="1600" i="0" dirty="0">
                <a:effectLst/>
                <a:latin typeface="-apple-system"/>
              </a:rPr>
              <a:t>%’</a:t>
            </a:r>
          </a:p>
          <a:p>
            <a:pPr>
              <a:lnSpc>
                <a:spcPct val="100000"/>
              </a:lnSpc>
              <a:spcBef>
                <a:spcPts val="600"/>
              </a:spcBef>
            </a:pPr>
            <a:r>
              <a:rPr lang="en-US" sz="1600" b="1" i="0" dirty="0">
                <a:effectLst/>
                <a:latin typeface="-apple-system"/>
              </a:rPr>
              <a:t>List the names of the </a:t>
            </a:r>
            <a:r>
              <a:rPr lang="en-US" sz="1600" b="1" i="0" dirty="0" err="1">
                <a:effectLst/>
                <a:latin typeface="-apple-system"/>
              </a:rPr>
              <a:t>booster_versions</a:t>
            </a:r>
            <a:r>
              <a:rPr lang="en-US" sz="1600" b="1" i="0" dirty="0">
                <a:effectLst/>
                <a:latin typeface="-apple-system"/>
              </a:rPr>
              <a:t> which have carried the maximum payload mass. Use a subquery</a:t>
            </a:r>
          </a:p>
          <a:p>
            <a:pPr lvl="1">
              <a:lnSpc>
                <a:spcPct val="100000"/>
              </a:lnSpc>
              <a:spcBef>
                <a:spcPts val="600"/>
              </a:spcBef>
            </a:pPr>
            <a:r>
              <a:rPr lang="en-US" sz="1600" i="0" dirty="0">
                <a:effectLst/>
                <a:latin typeface="-apple-system"/>
              </a:rPr>
              <a:t>%</a:t>
            </a:r>
            <a:r>
              <a:rPr lang="en-US" sz="1600" i="0" dirty="0" err="1">
                <a:effectLst/>
                <a:latin typeface="-apple-system"/>
              </a:rPr>
              <a:t>sql</a:t>
            </a:r>
            <a:r>
              <a:rPr lang="en-US" sz="1600" i="0" dirty="0">
                <a:effectLst/>
                <a:latin typeface="-apple-system"/>
              </a:rPr>
              <a:t> select distinct customer, PAYLOAD_MASS__KG_  from SPACEXTABLE WHERE PAYLOAD_MASS__KG_ = (select MAX(PAYLOAD_MASS__KG_)  from SPACEXTABLE )</a:t>
            </a:r>
          </a:p>
          <a:p>
            <a:endParaRPr lang="en-US" sz="1600" b="1" dirty="0">
              <a:latin typeface="-apple-system"/>
            </a:endParaRPr>
          </a:p>
          <a:p>
            <a:r>
              <a:rPr lang="fr-FR" sz="1400" dirty="0" err="1">
                <a:hlinkClick r:id="rId3"/>
              </a:rPr>
              <a:t>DataScience</a:t>
            </a:r>
            <a:r>
              <a:rPr lang="fr-FR" sz="1400" dirty="0">
                <a:hlinkClick r:id="rId3"/>
              </a:rPr>
              <a:t>/EDA </a:t>
            </a:r>
            <a:r>
              <a:rPr lang="fr-FR" sz="1400" dirty="0" err="1">
                <a:hlinkClick r:id="rId3"/>
              </a:rPr>
              <a:t>with</a:t>
            </a:r>
            <a:r>
              <a:rPr lang="fr-FR" sz="1400" dirty="0">
                <a:hlinkClick r:id="rId3"/>
              </a:rPr>
              <a:t> </a:t>
            </a:r>
            <a:r>
              <a:rPr lang="fr-FR" sz="1400" dirty="0" err="1">
                <a:hlinkClick r:id="rId3"/>
              </a:rPr>
              <a:t>SQL.ipynb</a:t>
            </a:r>
            <a:r>
              <a:rPr lang="fr-FR" sz="1400" dirty="0">
                <a:hlinkClick r:id="rId3"/>
              </a:rPr>
              <a:t> at master · Paugy/</a:t>
            </a:r>
            <a:r>
              <a:rPr lang="fr-FR" sz="1400" dirty="0" err="1">
                <a:hlinkClick r:id="rId3"/>
              </a:rPr>
              <a:t>DataScience</a:t>
            </a:r>
            <a:r>
              <a:rPr lang="fr-FR" sz="1400" dirty="0">
                <a:hlinkClick r:id="rId3"/>
              </a:rPr>
              <a:t> · GitHub</a:t>
            </a:r>
            <a:endParaRPr lang="fr-FR" sz="1400" dirty="0"/>
          </a:p>
          <a:p>
            <a:endParaRPr lang="en-US" sz="1400" b="1" dirty="0">
              <a:latin typeface="-apple-system"/>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1132" y="1380967"/>
            <a:ext cx="11214538" cy="5046244"/>
          </a:xfrm>
          <a:prstGeom prst="rect">
            <a:avLst/>
          </a:prstGeom>
        </p:spPr>
        <p:txBody>
          <a:bodyPr lIns="91440" tIns="45720" rIns="91440" bIns="45720" anchor="t"/>
          <a:lstStyle/>
          <a:p>
            <a:r>
              <a:rPr lang="en-US" sz="1600" b="1" dirty="0">
                <a:latin typeface="-apple-system"/>
              </a:rPr>
              <a:t>List the failed </a:t>
            </a:r>
            <a:r>
              <a:rPr lang="en-US" sz="1600" b="1" dirty="0" err="1">
                <a:latin typeface="-apple-system"/>
              </a:rPr>
              <a:t>landing_outcomes</a:t>
            </a:r>
            <a:r>
              <a:rPr lang="en-US" sz="1600" b="1" dirty="0">
                <a:latin typeface="-apple-system"/>
              </a:rPr>
              <a:t> in drone ship, their booster versions, and launch site names for in year 2015</a:t>
            </a:r>
          </a:p>
          <a:p>
            <a:pPr lvl="1"/>
            <a:r>
              <a:rPr lang="en-US" sz="1600" dirty="0">
                <a:latin typeface="-apple-system"/>
              </a:rPr>
              <a:t>%</a:t>
            </a:r>
            <a:r>
              <a:rPr lang="en-US" sz="1600" dirty="0" err="1">
                <a:latin typeface="-apple-system"/>
              </a:rPr>
              <a:t>sql</a:t>
            </a:r>
            <a:r>
              <a:rPr lang="en-US" sz="1600" dirty="0">
                <a:latin typeface="-apple-system"/>
              </a:rPr>
              <a:t> select </a:t>
            </a:r>
            <a:r>
              <a:rPr lang="en-US" sz="1600" dirty="0" err="1">
                <a:latin typeface="-apple-system"/>
              </a:rPr>
              <a:t>date,substr</a:t>
            </a:r>
            <a:r>
              <a:rPr lang="en-US" sz="1600" dirty="0">
                <a:latin typeface="-apple-system"/>
              </a:rPr>
              <a:t>(Date, 6, 2) as month, </a:t>
            </a:r>
            <a:r>
              <a:rPr lang="en-US" sz="1600" dirty="0" err="1">
                <a:latin typeface="-apple-system"/>
              </a:rPr>
              <a:t>Landing_outcome</a:t>
            </a:r>
            <a:r>
              <a:rPr lang="en-US" sz="1600" dirty="0">
                <a:latin typeface="-apple-system"/>
              </a:rPr>
              <a:t>, </a:t>
            </a:r>
            <a:r>
              <a:rPr lang="en-US" sz="1600" dirty="0" err="1">
                <a:latin typeface="-apple-system"/>
              </a:rPr>
              <a:t>booster_version,launch_site</a:t>
            </a:r>
            <a:r>
              <a:rPr lang="en-US" sz="1600" dirty="0">
                <a:latin typeface="-apple-system"/>
              </a:rPr>
              <a:t> from SPACEXTABLE Where </a:t>
            </a:r>
            <a:r>
              <a:rPr lang="en-US" sz="1600" dirty="0" err="1">
                <a:latin typeface="-apple-system"/>
              </a:rPr>
              <a:t>Landing_outcome</a:t>
            </a:r>
            <a:r>
              <a:rPr lang="en-US" sz="1600" dirty="0">
                <a:latin typeface="-apple-system"/>
              </a:rPr>
              <a:t> ='Failure (drone ship)' and </a:t>
            </a:r>
            <a:r>
              <a:rPr lang="en-US" sz="1600" dirty="0" err="1">
                <a:latin typeface="-apple-system"/>
              </a:rPr>
              <a:t>substr</a:t>
            </a:r>
            <a:r>
              <a:rPr lang="en-US" sz="1600" dirty="0">
                <a:latin typeface="-apple-system"/>
              </a:rPr>
              <a:t>(Date,1,4)='2015’</a:t>
            </a:r>
          </a:p>
          <a:p>
            <a:r>
              <a:rPr lang="en-US" sz="1600" b="1" dirty="0">
                <a:latin typeface="-apple-system"/>
              </a:rPr>
              <a:t>Rank the count of landing outcomes (such as Failure (drone ship) or Success (ground pad)) between the date 2010-06-04 and 2017-03-20, in descending order</a:t>
            </a:r>
          </a:p>
          <a:p>
            <a:pPr lvl="1"/>
            <a:r>
              <a:rPr lang="en-US" sz="1600" dirty="0">
                <a:latin typeface="-apple-system"/>
              </a:rPr>
              <a:t>%</a:t>
            </a:r>
            <a:r>
              <a:rPr lang="en-US" sz="1600" dirty="0" err="1">
                <a:latin typeface="-apple-system"/>
              </a:rPr>
              <a:t>sql</a:t>
            </a:r>
            <a:r>
              <a:rPr lang="en-US" sz="1600" dirty="0">
                <a:latin typeface="-apple-system"/>
              </a:rPr>
              <a:t> select count(</a:t>
            </a:r>
            <a:r>
              <a:rPr lang="en-US" sz="1600" dirty="0" err="1">
                <a:latin typeface="-apple-system"/>
              </a:rPr>
              <a:t>Landing_Outcome</a:t>
            </a:r>
            <a:r>
              <a:rPr lang="en-US" sz="1600" dirty="0">
                <a:latin typeface="-apple-system"/>
              </a:rPr>
              <a:t>) as </a:t>
            </a:r>
            <a:r>
              <a:rPr lang="en-US" sz="1600" dirty="0" err="1">
                <a:latin typeface="-apple-system"/>
              </a:rPr>
              <a:t>Number,Landing_outcome</a:t>
            </a:r>
            <a:r>
              <a:rPr lang="en-US" sz="1600" dirty="0">
                <a:latin typeface="-apple-system"/>
              </a:rPr>
              <a:t> from SPACEXTABLE group by </a:t>
            </a:r>
            <a:r>
              <a:rPr lang="en-US" sz="1600" dirty="0" err="1">
                <a:latin typeface="-apple-system"/>
              </a:rPr>
              <a:t>Landing_Outcome</a:t>
            </a:r>
            <a:r>
              <a:rPr lang="en-US" sz="1600" dirty="0">
                <a:latin typeface="-apple-system"/>
              </a:rPr>
              <a:t> having  2010-06-04 &lt;date&lt; 2017-03-20 and (</a:t>
            </a:r>
            <a:r>
              <a:rPr lang="en-US" sz="1600" dirty="0" err="1">
                <a:latin typeface="-apple-system"/>
              </a:rPr>
              <a:t>Landing_outcome</a:t>
            </a:r>
            <a:r>
              <a:rPr lang="en-US" sz="1600" dirty="0">
                <a:latin typeface="-apple-system"/>
              </a:rPr>
              <a:t> ='Failure (drone ship)' OR </a:t>
            </a:r>
            <a:r>
              <a:rPr lang="en-US" sz="1600" dirty="0" err="1">
                <a:latin typeface="-apple-system"/>
              </a:rPr>
              <a:t>Landing_outcome</a:t>
            </a:r>
            <a:r>
              <a:rPr lang="en-US" sz="1600" dirty="0">
                <a:latin typeface="-apple-system"/>
              </a:rPr>
              <a:t> ='Success</a:t>
            </a:r>
          </a:p>
          <a:p>
            <a:r>
              <a:rPr lang="en-US" sz="1600" b="1" dirty="0">
                <a:latin typeface="-apple-system"/>
              </a:rPr>
              <a:t>List the date when the first successful landing outcome in ground pad was </a:t>
            </a:r>
            <a:r>
              <a:rPr lang="en-US" sz="1600" b="1" dirty="0" err="1">
                <a:latin typeface="-apple-system"/>
              </a:rPr>
              <a:t>acheived</a:t>
            </a:r>
            <a:r>
              <a:rPr lang="en-US" sz="1600" b="1" dirty="0">
                <a:latin typeface="-apple-system"/>
              </a:rPr>
              <a:t>.</a:t>
            </a:r>
          </a:p>
          <a:p>
            <a:pPr lvl="1"/>
            <a:r>
              <a:rPr lang="en-US" sz="1600" dirty="0">
                <a:latin typeface="-apple-system"/>
              </a:rPr>
              <a:t>%</a:t>
            </a:r>
            <a:r>
              <a:rPr lang="en-US" sz="1600" dirty="0" err="1">
                <a:latin typeface="-apple-system"/>
              </a:rPr>
              <a:t>sql</a:t>
            </a:r>
            <a:r>
              <a:rPr lang="en-US" sz="1600" dirty="0">
                <a:latin typeface="-apple-system"/>
              </a:rPr>
              <a:t> select MIN(Date) from SPACEXTABLE WHERE </a:t>
            </a:r>
            <a:r>
              <a:rPr lang="en-US" sz="1600" dirty="0" err="1">
                <a:latin typeface="-apple-system"/>
              </a:rPr>
              <a:t>Landing_Outcome</a:t>
            </a:r>
            <a:r>
              <a:rPr lang="en-US" sz="1600" dirty="0">
                <a:latin typeface="-apple-system"/>
              </a:rPr>
              <a:t> ='Success (ground pad)’</a:t>
            </a:r>
          </a:p>
          <a:p>
            <a:pPr lvl="1"/>
            <a:endParaRPr lang="en-US" sz="1200" b="1" dirty="0">
              <a:latin typeface="-apple-system"/>
            </a:endParaRPr>
          </a:p>
          <a:p>
            <a:pPr lvl="1"/>
            <a:endParaRPr lang="en-US" sz="1200" b="1" dirty="0">
              <a:latin typeface="-apple-system"/>
            </a:endParaRPr>
          </a:p>
          <a:p>
            <a:r>
              <a:rPr lang="fr-FR" sz="1400" dirty="0" err="1">
                <a:hlinkClick r:id="rId3"/>
              </a:rPr>
              <a:t>DataScience</a:t>
            </a:r>
            <a:r>
              <a:rPr lang="fr-FR" sz="1400" dirty="0">
                <a:hlinkClick r:id="rId3"/>
              </a:rPr>
              <a:t>/EDA </a:t>
            </a:r>
            <a:r>
              <a:rPr lang="fr-FR" sz="1400" dirty="0" err="1">
                <a:hlinkClick r:id="rId3"/>
              </a:rPr>
              <a:t>with</a:t>
            </a:r>
            <a:r>
              <a:rPr lang="fr-FR" sz="1400" dirty="0">
                <a:hlinkClick r:id="rId3"/>
              </a:rPr>
              <a:t> </a:t>
            </a:r>
            <a:r>
              <a:rPr lang="fr-FR" sz="1400" dirty="0" err="1">
                <a:hlinkClick r:id="rId3"/>
              </a:rPr>
              <a:t>SQL.ipynb</a:t>
            </a:r>
            <a:r>
              <a:rPr lang="fr-FR" sz="1400" dirty="0">
                <a:hlinkClick r:id="rId3"/>
              </a:rPr>
              <a:t> at master · Paugy/</a:t>
            </a:r>
            <a:r>
              <a:rPr lang="fr-FR" sz="1400" dirty="0" err="1">
                <a:hlinkClick r:id="rId3"/>
              </a:rPr>
              <a:t>DataScience</a:t>
            </a:r>
            <a:r>
              <a:rPr lang="fr-FR" sz="1400" dirty="0">
                <a:hlinkClick r:id="rId3"/>
              </a:rPr>
              <a:t> · GitHub</a:t>
            </a:r>
            <a:endParaRPr lang="fr-FR" sz="1400" dirty="0"/>
          </a:p>
          <a:p>
            <a:endParaRPr lang="en-US" sz="1600" b="1" dirty="0">
              <a:latin typeface="-apple-system"/>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2083504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Finding an optimal location for building a launch site certainly involves many factors and hopefully we could discover some of the factors by analyzing the existing launch site locations. We use map objects such as :</a:t>
            </a:r>
          </a:p>
          <a:p>
            <a:pPr lvl="1">
              <a:lnSpc>
                <a:spcPct val="100000"/>
              </a:lnSpc>
              <a:spcBef>
                <a:spcPts val="1400"/>
              </a:spcBef>
            </a:pPr>
            <a:r>
              <a:rPr lang="en-US" sz="1800" dirty="0" err="1">
                <a:solidFill>
                  <a:schemeClr val="accent3">
                    <a:lumMod val="25000"/>
                  </a:schemeClr>
                </a:solidFill>
                <a:latin typeface="Abadi" panose="020B0604020104020204" pitchFamily="34" charset="0"/>
              </a:rPr>
              <a:t>folium.Circle</a:t>
            </a:r>
            <a:r>
              <a:rPr lang="en-US" sz="1800" dirty="0">
                <a:solidFill>
                  <a:schemeClr val="accent3">
                    <a:lumMod val="25000"/>
                  </a:schemeClr>
                </a:solidFill>
                <a:latin typeface="Abadi" panose="020B0604020104020204" pitchFamily="34" charset="0"/>
              </a:rPr>
              <a:t> </a:t>
            </a:r>
          </a:p>
          <a:p>
            <a:pPr lvl="1">
              <a:lnSpc>
                <a:spcPct val="100000"/>
              </a:lnSpc>
              <a:spcBef>
                <a:spcPts val="1400"/>
              </a:spcBef>
            </a:pPr>
            <a:r>
              <a:rPr lang="en-US" sz="1800" dirty="0" err="1">
                <a:solidFill>
                  <a:schemeClr val="accent3">
                    <a:lumMod val="25000"/>
                  </a:schemeClr>
                </a:solidFill>
                <a:latin typeface="Abadi" panose="020B0604020104020204" pitchFamily="34" charset="0"/>
              </a:rPr>
              <a:t>folium.Markermarkers</a:t>
            </a:r>
            <a:r>
              <a:rPr lang="en-US" sz="18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Draw a </a:t>
            </a:r>
            <a:r>
              <a:rPr lang="en-US" sz="2200" dirty="0" err="1">
                <a:solidFill>
                  <a:schemeClr val="accent3">
                    <a:lumMod val="25000"/>
                  </a:schemeClr>
                </a:solidFill>
                <a:latin typeface="Abadi" panose="020B0604020104020204" pitchFamily="34" charset="0"/>
              </a:rPr>
              <a:t>PolyLine</a:t>
            </a:r>
            <a:r>
              <a:rPr lang="en-US" sz="2200" dirty="0">
                <a:solidFill>
                  <a:schemeClr val="accent3">
                    <a:lumMod val="25000"/>
                  </a:schemeClr>
                </a:solidFill>
                <a:latin typeface="Abadi" panose="020B0604020104020204" pitchFamily="34" charset="0"/>
              </a:rPr>
              <a:t> between a launch site to the selected coastline point</a:t>
            </a:r>
          </a:p>
          <a:p>
            <a:pPr>
              <a:lnSpc>
                <a:spcPct val="100000"/>
              </a:lnSpc>
              <a:spcBef>
                <a:spcPts val="1400"/>
              </a:spcBef>
            </a:pPr>
            <a:r>
              <a:rPr lang="en-US" sz="2200" dirty="0">
                <a:solidFill>
                  <a:schemeClr val="accent3">
                    <a:lumMod val="25000"/>
                  </a:schemeClr>
                </a:solidFill>
                <a:highlight>
                  <a:srgbClr val="FFFF00"/>
                </a:highlight>
                <a:latin typeface="Abadi" panose="020B0604020104020204" pitchFamily="34" charset="0"/>
              </a:rPr>
              <a:t>Add 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39917"/>
            <a:ext cx="10055938" cy="498729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Space travel has become increasingly common. Thus, several companies offer this service with a very exorbitant cost of around 165 million dollars. SpaceX, one of the suppliers wants to offer the flight at a very low cost compared to other companies (62 million). To achieve this, it plans to reuse the first stage of the rocket launch, which is the most expensive. Machine learning techniques can be used to process rocket launch data to predict whether the first stage will land. In this report, we use public SpaceX data to build a machine learning model that can predict whether SpaceX's Falcon 9 will reuse the first stage of the launch. The recorded data is perceived to train several classification algorithms such as: logistic regression, decision tree classifier and k-nearest neighbors to find the one that gives better accuracy.</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702676"/>
            <a:ext cx="9709303" cy="42041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spcBef>
                <a:spcPts val="1400"/>
              </a:spcBef>
              <a:buNone/>
            </a:pPr>
            <a:endParaRPr lang="en-US" sz="2200" dirty="0">
              <a:solidFill>
                <a:schemeClr val="accent3">
                  <a:lumMod val="25000"/>
                </a:schemeClr>
              </a:solidFill>
              <a:latin typeface="Abadi" panose="020B0604020104020204" pitchFamily="34" charset="0"/>
            </a:endParaRPr>
          </a:p>
          <a:p>
            <a:pPr marL="0" indent="0" algn="just">
              <a:spcBef>
                <a:spcPts val="1400"/>
              </a:spcBef>
              <a:buNone/>
            </a:pPr>
            <a:r>
              <a:rPr lang="en-US" sz="2200" dirty="0">
                <a:solidFill>
                  <a:schemeClr val="accent3">
                    <a:lumMod val="25000"/>
                  </a:schemeClr>
                </a:solidFill>
                <a:latin typeface="Abadi" panose="020B0604020104020204" pitchFamily="34" charset="0"/>
              </a:rPr>
              <a:t>Artificial intelligence is increasingly becoming an essential and indispensable tool in the world. It is present in all areas of life and even there we do not think about it. It has the potential to transform many aspects of our society. Thus, it has given undeniable support to the economy, health, transport and education, research and others. It has also transformed our way of life by ensuring our safety and well-being. Thus, machine learning solutions can greatly help reduce the costs of launching rockets into space. Several companies are launching rockets at a cost of $165 million. SpaceX, for its part, wants to reduce this cost to 62 million dollars by reusing the first stage of the launch.</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sz="half" idx="1"/>
          </p:nvPr>
        </p:nvSpPr>
        <p:spPr>
          <a:xfrm>
            <a:off x="838200" y="1278017"/>
            <a:ext cx="4265887" cy="4747556"/>
          </a:xfrm>
          <a:prstGeom prst="rect">
            <a:avLst/>
          </a:prstGeom>
        </p:spPr>
        <p:txBody>
          <a:bodyPr/>
          <a:lstStyle/>
          <a:p>
            <a:pPr algn="l"/>
            <a:endParaRPr lang="en-US" sz="1800" b="0" i="0" dirty="0">
              <a:solidFill>
                <a:srgbClr val="333333"/>
              </a:solidFill>
              <a:effectLst/>
              <a:latin typeface="OpenSans"/>
            </a:endParaRPr>
          </a:p>
          <a:p>
            <a:pPr algn="l"/>
            <a:r>
              <a:rPr lang="en-US" sz="1800" b="0" i="0" dirty="0">
                <a:solidFill>
                  <a:srgbClr val="333333"/>
                </a:solidFill>
                <a:effectLst/>
                <a:latin typeface="OpenSans"/>
              </a:rPr>
              <a:t>SpaceX launch data that is gathered from an API, specifically the SpaceX REST API</a:t>
            </a:r>
          </a:p>
          <a:p>
            <a:pPr algn="l"/>
            <a:r>
              <a:rPr lang="en-US" sz="1800" b="0" i="0" dirty="0">
                <a:solidFill>
                  <a:srgbClr val="333333"/>
                </a:solidFill>
                <a:effectLst/>
                <a:latin typeface="OpenSans"/>
              </a:rPr>
              <a:t>This API will give us data about launches, including information about the rocket used, payload delivered, launch specifications, landing specifications, and landing outcome.</a:t>
            </a:r>
          </a:p>
          <a:p>
            <a:pPr algn="l"/>
            <a:endParaRPr lang="en-US" sz="1800" b="0" i="0" dirty="0">
              <a:solidFill>
                <a:srgbClr val="333333"/>
              </a:solidFill>
              <a:effectLst/>
              <a:latin typeface="OpenSans"/>
            </a:endParaRPr>
          </a:p>
          <a:p>
            <a:pPr algn="l"/>
            <a:r>
              <a:rPr lang="en-US" sz="1800" b="0" i="0" dirty="0">
                <a:solidFill>
                  <a:srgbClr val="333333"/>
                </a:solidFill>
                <a:effectLst/>
                <a:latin typeface="OpenSans"/>
              </a:rPr>
              <a:t>The SpaceX REST API endpoints, or URL, starts with api.spacexdata.com/v4/. </a:t>
            </a:r>
          </a:p>
          <a:p>
            <a:pPr>
              <a:lnSpc>
                <a:spcPct val="100000"/>
              </a:lnSpc>
              <a:spcBef>
                <a:spcPts val="1400"/>
              </a:spcBef>
            </a:pPr>
            <a:endParaRPr lang="en-US" sz="1600" b="0" i="0" dirty="0">
              <a:solidFill>
                <a:srgbClr val="333333"/>
              </a:solidFill>
              <a:effectLst/>
              <a:latin typeface="OpenSans"/>
            </a:endParaRPr>
          </a:p>
          <a:p>
            <a:pPr algn="just"/>
            <a:endParaRPr lang="en-US" sz="1600" b="0" i="0" dirty="0">
              <a:solidFill>
                <a:srgbClr val="333333"/>
              </a:solidFill>
              <a:effectLst/>
              <a:latin typeface="OpenSans"/>
            </a:endParaRPr>
          </a:p>
          <a:p>
            <a:pPr>
              <a:lnSpc>
                <a:spcPct val="100000"/>
              </a:lnSpc>
              <a:spcBef>
                <a:spcPts val="1400"/>
              </a:spcBef>
            </a:pPr>
            <a:endParaRPr lang="en-US" sz="2000" dirty="0"/>
          </a:p>
        </p:txBody>
      </p:sp>
      <p:sp>
        <p:nvSpPr>
          <p:cNvPr id="3" name="Content Placeholder 2">
            <a:extLst>
              <a:ext uri="{FF2B5EF4-FFF2-40B4-BE49-F238E27FC236}">
                <a16:creationId xmlns:a16="http://schemas.microsoft.com/office/drawing/2014/main" id="{838A5CB5-B4C4-AE83-7BED-B8E1E50FD7B7}"/>
              </a:ext>
            </a:extLst>
          </p:cNvPr>
          <p:cNvSpPr>
            <a:spLocks noGrp="1"/>
          </p:cNvSpPr>
          <p:nvPr>
            <p:ph sz="half" idx="2"/>
          </p:nvPr>
        </p:nvSpPr>
        <p:spPr>
          <a:xfrm>
            <a:off x="6172200" y="1825625"/>
            <a:ext cx="5578366" cy="4351338"/>
          </a:xfrm>
        </p:spPr>
        <p:txBody>
          <a:bodyPr/>
          <a:lstStyle/>
          <a:p>
            <a:pPr marL="0" indent="0">
              <a:buNone/>
            </a:pPr>
            <a:endParaRPr lang="fr-FR" dirty="0"/>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a:t>
            </a:r>
            <a:endParaRPr lang="en-US" dirty="0">
              <a:solidFill>
                <a:srgbClr val="0B49CB"/>
              </a:solidFill>
            </a:endParaRPr>
          </a:p>
        </p:txBody>
      </p:sp>
      <p:sp>
        <p:nvSpPr>
          <p:cNvPr id="4" name="Rectangle 3">
            <a:extLst>
              <a:ext uri="{FF2B5EF4-FFF2-40B4-BE49-F238E27FC236}">
                <a16:creationId xmlns:a16="http://schemas.microsoft.com/office/drawing/2014/main" id="{D4234FBC-9233-35DF-6EA0-FCD1F2C7DC98}"/>
              </a:ext>
            </a:extLst>
          </p:cNvPr>
          <p:cNvSpPr/>
          <p:nvPr/>
        </p:nvSpPr>
        <p:spPr>
          <a:xfrm>
            <a:off x="6264166" y="1636749"/>
            <a:ext cx="3647089" cy="737926"/>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fr-CA" dirty="0"/>
              <a:t>https://api.spacexdata.com/v4/</a:t>
            </a:r>
            <a:endParaRPr lang="fr-FR" dirty="0"/>
          </a:p>
        </p:txBody>
      </p:sp>
      <p:sp>
        <p:nvSpPr>
          <p:cNvPr id="7" name="Rectangle 6">
            <a:extLst>
              <a:ext uri="{FF2B5EF4-FFF2-40B4-BE49-F238E27FC236}">
                <a16:creationId xmlns:a16="http://schemas.microsoft.com/office/drawing/2014/main" id="{4B8DF4BF-674E-167C-4A31-3550142D21A1}"/>
              </a:ext>
            </a:extLst>
          </p:cNvPr>
          <p:cNvSpPr/>
          <p:nvPr/>
        </p:nvSpPr>
        <p:spPr>
          <a:xfrm>
            <a:off x="4846256" y="3637618"/>
            <a:ext cx="2161189" cy="54904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fr-CA" sz="1400" dirty="0"/>
              <a:t>api.spacexdata.com/v4/ca/</a:t>
            </a:r>
            <a:r>
              <a:rPr lang="fr-CA" sz="1400" dirty="0" err="1"/>
              <a:t>psules</a:t>
            </a:r>
            <a:endParaRPr lang="fr-FR" sz="1400" dirty="0"/>
          </a:p>
        </p:txBody>
      </p:sp>
      <p:sp>
        <p:nvSpPr>
          <p:cNvPr id="8" name="Rectangle 7">
            <a:extLst>
              <a:ext uri="{FF2B5EF4-FFF2-40B4-BE49-F238E27FC236}">
                <a16:creationId xmlns:a16="http://schemas.microsoft.com/office/drawing/2014/main" id="{4BF0E07C-7735-C024-A647-5A8F8C05073F}"/>
              </a:ext>
            </a:extLst>
          </p:cNvPr>
          <p:cNvSpPr/>
          <p:nvPr/>
        </p:nvSpPr>
        <p:spPr>
          <a:xfrm>
            <a:off x="7165099" y="3651075"/>
            <a:ext cx="2161190" cy="54904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fr-CA" sz="1400" dirty="0"/>
              <a:t>api.spacexdata.com/v4/ca/</a:t>
            </a:r>
            <a:r>
              <a:rPr lang="fr-CA" sz="1400" dirty="0" err="1"/>
              <a:t>cores</a:t>
            </a:r>
            <a:endParaRPr lang="fr-FR" sz="1400" dirty="0"/>
          </a:p>
        </p:txBody>
      </p:sp>
      <p:sp>
        <p:nvSpPr>
          <p:cNvPr id="9" name="Rectangle 8">
            <a:extLst>
              <a:ext uri="{FF2B5EF4-FFF2-40B4-BE49-F238E27FC236}">
                <a16:creationId xmlns:a16="http://schemas.microsoft.com/office/drawing/2014/main" id="{B6BFF47E-A188-18D8-A87F-D1F3E68CE323}"/>
              </a:ext>
            </a:extLst>
          </p:cNvPr>
          <p:cNvSpPr/>
          <p:nvPr/>
        </p:nvSpPr>
        <p:spPr>
          <a:xfrm>
            <a:off x="9486899" y="3651075"/>
            <a:ext cx="2161190" cy="549049"/>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fr-CA" sz="1400" dirty="0"/>
              <a:t>api.spacexdata.com/v4/ca/</a:t>
            </a:r>
            <a:r>
              <a:rPr lang="fr-CA" sz="1400" dirty="0" err="1"/>
              <a:t>launches</a:t>
            </a:r>
            <a:r>
              <a:rPr lang="fr-CA" sz="1400" dirty="0"/>
              <a:t>/</a:t>
            </a:r>
            <a:r>
              <a:rPr lang="fr-CA" sz="1400" dirty="0" err="1"/>
              <a:t>past</a:t>
            </a:r>
            <a:endParaRPr lang="fr-FR" sz="1400" dirty="0"/>
          </a:p>
        </p:txBody>
      </p:sp>
      <p:cxnSp>
        <p:nvCxnSpPr>
          <p:cNvPr id="11" name="Straight Arrow Connector 10">
            <a:extLst>
              <a:ext uri="{FF2B5EF4-FFF2-40B4-BE49-F238E27FC236}">
                <a16:creationId xmlns:a16="http://schemas.microsoft.com/office/drawing/2014/main" id="{7F4A520F-25E6-0A54-04A1-5808385BA750}"/>
              </a:ext>
            </a:extLst>
          </p:cNvPr>
          <p:cNvCxnSpPr>
            <a:cxnSpLocks/>
            <a:stCxn id="4" idx="2"/>
          </p:cNvCxnSpPr>
          <p:nvPr/>
        </p:nvCxnSpPr>
        <p:spPr>
          <a:xfrm>
            <a:off x="8087711" y="2374675"/>
            <a:ext cx="656" cy="12763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DF13719-E242-E386-F1F9-A33D227ED278}"/>
              </a:ext>
            </a:extLst>
          </p:cNvPr>
          <p:cNvCxnSpPr>
            <a:cxnSpLocks/>
            <a:stCxn id="4" idx="2"/>
          </p:cNvCxnSpPr>
          <p:nvPr/>
        </p:nvCxnSpPr>
        <p:spPr>
          <a:xfrm flipH="1">
            <a:off x="5917324" y="2374675"/>
            <a:ext cx="2170387" cy="12763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9684522-1A2A-9FC9-18E3-3A8468BFF448}"/>
              </a:ext>
            </a:extLst>
          </p:cNvPr>
          <p:cNvCxnSpPr/>
          <p:nvPr/>
        </p:nvCxnSpPr>
        <p:spPr>
          <a:xfrm>
            <a:off x="8104626" y="2374674"/>
            <a:ext cx="2509180" cy="12629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513491"/>
            <a:ext cx="8491428" cy="4319750"/>
          </a:xfrm>
          <a:prstGeom prst="rect">
            <a:avLst/>
          </a:prstGeom>
        </p:spPr>
        <p:txBody>
          <a:bodyPr vert="horz" lIns="91440" tIns="45720" rIns="91440" bIns="45720" rtlCol="0" anchor="t">
            <a:normAutofit/>
          </a:bodyPr>
          <a:lstStyle/>
          <a:p>
            <a:pPr>
              <a:lnSpc>
                <a:spcPct val="100000"/>
              </a:lnSpc>
              <a:spcBef>
                <a:spcPts val="1400"/>
              </a:spcBef>
              <a:spcAft>
                <a:spcPts val="600"/>
              </a:spcAft>
            </a:pPr>
            <a:r>
              <a:rPr lang="en-US" sz="1900" dirty="0">
                <a:solidFill>
                  <a:schemeClr val="accent3">
                    <a:lumMod val="25000"/>
                  </a:schemeClr>
                </a:solidFill>
                <a:latin typeface="Abadi" panose="020B0604020104020204" pitchFamily="34" charset="0"/>
              </a:rPr>
              <a:t>Data collect from: </a:t>
            </a:r>
            <a:r>
              <a:rPr lang="en-US" sz="1900" dirty="0" err="1">
                <a:solidFill>
                  <a:schemeClr val="accent3">
                    <a:lumMod val="25000"/>
                  </a:schemeClr>
                </a:solidFill>
                <a:latin typeface="Abadi" panose="020B0604020104020204" pitchFamily="34" charset="0"/>
              </a:rPr>
              <a:t>url</a:t>
            </a:r>
            <a:r>
              <a:rPr lang="en-US" sz="1900" dirty="0">
                <a:solidFill>
                  <a:schemeClr val="accent3">
                    <a:lumMod val="25000"/>
                  </a:schemeClr>
                </a:solidFill>
                <a:latin typeface="Abadi" panose="020B0604020104020204" pitchFamily="34" charset="0"/>
              </a:rPr>
              <a:t>="https://api.spacexdata.com/v4/launches/past" </a:t>
            </a:r>
          </a:p>
          <a:p>
            <a:pPr algn="just">
              <a:spcAft>
                <a:spcPts val="600"/>
              </a:spcAft>
            </a:pPr>
            <a:r>
              <a:rPr lang="en-US" sz="1900" b="0" i="0" dirty="0">
                <a:solidFill>
                  <a:srgbClr val="1F1F1F"/>
                </a:solidFill>
                <a:effectLst/>
                <a:latin typeface="Source Sans Pro" panose="020B0503030403020204" pitchFamily="34" charset="0"/>
              </a:rPr>
              <a:t>get request using the requests library to obtain the launch data</a:t>
            </a:r>
            <a:endParaRPr lang="en-US" sz="1900" b="0" i="0" dirty="0">
              <a:solidFill>
                <a:srgbClr val="333333"/>
              </a:solidFill>
              <a:effectLst/>
              <a:latin typeface="OpenSans"/>
            </a:endParaRPr>
          </a:p>
          <a:p>
            <a:pPr algn="just">
              <a:spcAft>
                <a:spcPts val="600"/>
              </a:spcAft>
            </a:pPr>
            <a:r>
              <a:rPr lang="fr-FR" sz="1900" b="0" i="0" dirty="0">
                <a:solidFill>
                  <a:srgbClr val="1F1F1F"/>
                </a:solidFill>
                <a:effectLst/>
                <a:latin typeface="Source Sans Pro" panose="020B0503030403020204" pitchFamily="34" charset="0"/>
              </a:rPr>
              <a:t>.</a:t>
            </a:r>
            <a:r>
              <a:rPr lang="fr-FR" sz="1900" b="0" i="0" dirty="0" err="1">
                <a:solidFill>
                  <a:srgbClr val="1F1F1F"/>
                </a:solidFill>
                <a:effectLst/>
                <a:latin typeface="Source Sans Pro" panose="020B0503030403020204" pitchFamily="34" charset="0"/>
              </a:rPr>
              <a:t>json</a:t>
            </a:r>
            <a:r>
              <a:rPr lang="fr-FR" sz="1900" b="0" i="0" dirty="0">
                <a:solidFill>
                  <a:srgbClr val="1F1F1F"/>
                </a:solidFill>
                <a:effectLst/>
                <a:latin typeface="Source Sans Pro" panose="020B0503030403020204" pitchFamily="34" charset="0"/>
              </a:rPr>
              <a:t>() </a:t>
            </a:r>
            <a:r>
              <a:rPr lang="fr-FR" sz="1900" b="0" i="0" dirty="0" err="1">
                <a:solidFill>
                  <a:srgbClr val="1F1F1F"/>
                </a:solidFill>
                <a:effectLst/>
                <a:latin typeface="Source Sans Pro" panose="020B0503030403020204" pitchFamily="34" charset="0"/>
              </a:rPr>
              <a:t>method</a:t>
            </a:r>
            <a:r>
              <a:rPr lang="fr-FR" sz="1900" b="0" i="0" dirty="0">
                <a:solidFill>
                  <a:srgbClr val="1F1F1F"/>
                </a:solidFill>
                <a:effectLst/>
                <a:latin typeface="Source Sans Pro" panose="020B0503030403020204" pitchFamily="34" charset="0"/>
              </a:rPr>
              <a:t> </a:t>
            </a:r>
            <a:r>
              <a:rPr lang="fr-FR" sz="1900" b="0" i="0" dirty="0" err="1">
                <a:solidFill>
                  <a:srgbClr val="1F1F1F"/>
                </a:solidFill>
                <a:effectLst/>
                <a:latin typeface="Source Sans Pro" panose="020B0503030403020204" pitchFamily="34" charset="0"/>
              </a:rPr>
              <a:t>is</a:t>
            </a:r>
            <a:r>
              <a:rPr lang="fr-FR" sz="1900" b="0" i="0" dirty="0">
                <a:solidFill>
                  <a:srgbClr val="1F1F1F"/>
                </a:solidFill>
                <a:effectLst/>
                <a:latin typeface="Source Sans Pro" panose="020B0503030403020204" pitchFamily="34" charset="0"/>
              </a:rPr>
              <a:t> </a:t>
            </a:r>
            <a:r>
              <a:rPr lang="fr-FR" sz="1900" b="0" i="0" dirty="0" err="1">
                <a:solidFill>
                  <a:srgbClr val="1F1F1F"/>
                </a:solidFill>
                <a:effectLst/>
                <a:latin typeface="Source Sans Pro" panose="020B0503030403020204" pitchFamily="34" charset="0"/>
              </a:rPr>
              <a:t>used</a:t>
            </a:r>
            <a:r>
              <a:rPr lang="fr-FR" sz="1900" b="0" i="0" dirty="0">
                <a:solidFill>
                  <a:srgbClr val="1F1F1F"/>
                </a:solidFill>
                <a:effectLst/>
                <a:latin typeface="Source Sans Pro" panose="020B0503030403020204" pitchFamily="34" charset="0"/>
              </a:rPr>
              <a:t> to </a:t>
            </a:r>
            <a:r>
              <a:rPr lang="fr-FR" sz="1900" b="0" i="0" dirty="0" err="1">
                <a:solidFill>
                  <a:srgbClr val="1F1F1F"/>
                </a:solidFill>
                <a:effectLst/>
                <a:latin typeface="Source Sans Pro" panose="020B0503030403020204" pitchFamily="34" charset="0"/>
              </a:rPr>
              <a:t>view</a:t>
            </a:r>
            <a:r>
              <a:rPr lang="fr-FR" sz="1900" b="0" i="0" dirty="0">
                <a:solidFill>
                  <a:srgbClr val="1F1F1F"/>
                </a:solidFill>
                <a:effectLst/>
                <a:latin typeface="Source Sans Pro" panose="020B0503030403020204" pitchFamily="34" charset="0"/>
              </a:rPr>
              <a:t> the data</a:t>
            </a:r>
          </a:p>
          <a:p>
            <a:pPr algn="just">
              <a:spcAft>
                <a:spcPts val="600"/>
              </a:spcAft>
            </a:pPr>
            <a:r>
              <a:rPr lang="fr-FR" sz="1900" b="0" i="0" dirty="0">
                <a:solidFill>
                  <a:srgbClr val="1F1F1F"/>
                </a:solidFill>
                <a:effectLst/>
                <a:latin typeface="Source Sans Pro" panose="020B0503030403020204" pitchFamily="34" charset="0"/>
              </a:rPr>
              <a:t>The </a:t>
            </a:r>
            <a:r>
              <a:rPr lang="fr-FR" sz="1900" b="0" i="0" dirty="0" err="1">
                <a:solidFill>
                  <a:srgbClr val="1F1F1F"/>
                </a:solidFill>
                <a:effectLst/>
                <a:latin typeface="Source Sans Pro" panose="020B0503030403020204" pitchFamily="34" charset="0"/>
              </a:rPr>
              <a:t>json_normalize</a:t>
            </a:r>
            <a:r>
              <a:rPr lang="fr-FR" sz="1900" b="0" i="0" dirty="0">
                <a:solidFill>
                  <a:srgbClr val="1F1F1F"/>
                </a:solidFill>
                <a:effectLst/>
                <a:latin typeface="Source Sans Pro" panose="020B0503030403020204" pitchFamily="34" charset="0"/>
              </a:rPr>
              <a:t> </a:t>
            </a:r>
            <a:r>
              <a:rPr lang="fr-FR" sz="1900" b="0" i="0" dirty="0" err="1">
                <a:solidFill>
                  <a:srgbClr val="1F1F1F"/>
                </a:solidFill>
                <a:effectLst/>
                <a:latin typeface="Source Sans Pro" panose="020B0503030403020204" pitchFamily="34" charset="0"/>
              </a:rPr>
              <a:t>function</a:t>
            </a:r>
            <a:r>
              <a:rPr lang="fr-FR" sz="1900" b="0" i="0" dirty="0">
                <a:solidFill>
                  <a:srgbClr val="1F1F1F"/>
                </a:solidFill>
                <a:effectLst/>
                <a:latin typeface="Source Sans Pro" panose="020B0503030403020204" pitchFamily="34" charset="0"/>
              </a:rPr>
              <a:t> </a:t>
            </a:r>
            <a:r>
              <a:rPr lang="fr-FR" sz="1900" b="0" i="0" dirty="0" err="1">
                <a:solidFill>
                  <a:srgbClr val="1F1F1F"/>
                </a:solidFill>
                <a:effectLst/>
                <a:latin typeface="Source Sans Pro" panose="020B0503030403020204" pitchFamily="34" charset="0"/>
              </a:rPr>
              <a:t>used</a:t>
            </a:r>
            <a:r>
              <a:rPr lang="fr-FR" sz="1900" b="0" i="0" dirty="0">
                <a:solidFill>
                  <a:srgbClr val="1F1F1F"/>
                </a:solidFill>
                <a:effectLst/>
                <a:latin typeface="Source Sans Pro" panose="020B0503030403020204" pitchFamily="34" charset="0"/>
              </a:rPr>
              <a:t> to </a:t>
            </a:r>
            <a:r>
              <a:rPr lang="fr-FR" sz="1900" b="0" i="0" dirty="0" err="1">
                <a:solidFill>
                  <a:srgbClr val="1F1F1F"/>
                </a:solidFill>
                <a:effectLst/>
                <a:latin typeface="Source Sans Pro" panose="020B0503030403020204" pitchFamily="34" charset="0"/>
              </a:rPr>
              <a:t>convert</a:t>
            </a:r>
            <a:r>
              <a:rPr lang="fr-FR" sz="1900" b="0" i="0" dirty="0">
                <a:solidFill>
                  <a:srgbClr val="1F1F1F"/>
                </a:solidFill>
                <a:effectLst/>
                <a:latin typeface="Source Sans Pro" panose="020B0503030403020204" pitchFamily="34" charset="0"/>
              </a:rPr>
              <a:t>  JSON to a </a:t>
            </a:r>
            <a:r>
              <a:rPr lang="fr-FR" sz="1900" b="0" i="0" dirty="0" err="1">
                <a:solidFill>
                  <a:srgbClr val="1F1F1F"/>
                </a:solidFill>
                <a:effectLst/>
                <a:latin typeface="Source Sans Pro" panose="020B0503030403020204" pitchFamily="34" charset="0"/>
              </a:rPr>
              <a:t>dataframe</a:t>
            </a:r>
            <a:endParaRPr lang="en-US" sz="1900" b="0" i="0" dirty="0">
              <a:solidFill>
                <a:srgbClr val="333333"/>
              </a:solidFill>
              <a:effectLst/>
              <a:latin typeface="OpenSans"/>
            </a:endParaRPr>
          </a:p>
          <a:p>
            <a:pPr algn="just">
              <a:spcAft>
                <a:spcPts val="600"/>
              </a:spcAft>
            </a:pPr>
            <a:r>
              <a:rPr lang="en-US" sz="1900" b="0" i="0" dirty="0">
                <a:solidFill>
                  <a:srgbClr val="333333"/>
                </a:solidFill>
                <a:effectLst/>
                <a:latin typeface="OpenSans"/>
              </a:rPr>
              <a:t>Python </a:t>
            </a:r>
            <a:r>
              <a:rPr lang="en-US" sz="1900" b="0" i="0" dirty="0" err="1">
                <a:solidFill>
                  <a:srgbClr val="333333"/>
                </a:solidFill>
                <a:effectLst/>
                <a:latin typeface="OpenSans"/>
              </a:rPr>
              <a:t>BeautifulSoup</a:t>
            </a:r>
            <a:r>
              <a:rPr lang="en-US" sz="1900" b="0" i="0" dirty="0">
                <a:solidFill>
                  <a:srgbClr val="333333"/>
                </a:solidFill>
                <a:effectLst/>
                <a:latin typeface="OpenSans"/>
              </a:rPr>
              <a:t> package to web scrape some HTML tables that contain valuable Falcon 9 launch records</a:t>
            </a:r>
          </a:p>
          <a:p>
            <a:pPr algn="just"/>
            <a:r>
              <a:rPr lang="en-US" sz="1900" b="0" i="0" dirty="0" err="1">
                <a:solidFill>
                  <a:srgbClr val="333333"/>
                </a:solidFill>
                <a:effectLst/>
                <a:latin typeface="OpenSans"/>
              </a:rPr>
              <a:t>Dataframe</a:t>
            </a:r>
            <a:r>
              <a:rPr lang="en-US" sz="1900" b="0" i="0" dirty="0">
                <a:solidFill>
                  <a:srgbClr val="333333"/>
                </a:solidFill>
                <a:effectLst/>
                <a:latin typeface="OpenSans"/>
              </a:rPr>
              <a:t> is filtered to only include Falcon 9 launches</a:t>
            </a:r>
          </a:p>
          <a:p>
            <a:pPr algn="just"/>
            <a:endParaRPr lang="en-US" sz="1900" b="0" i="0" dirty="0">
              <a:solidFill>
                <a:srgbClr val="333333"/>
              </a:solidFill>
              <a:effectLst/>
              <a:latin typeface="OpenSans"/>
            </a:endParaRPr>
          </a:p>
          <a:p>
            <a:pPr algn="just"/>
            <a:r>
              <a:rPr lang="en-US" sz="1900" b="0" i="0" dirty="0">
                <a:solidFill>
                  <a:srgbClr val="333333"/>
                </a:solidFill>
                <a:effectLst/>
                <a:latin typeface="OpenSans"/>
                <a:hlinkClick r:id="rId3"/>
              </a:rPr>
              <a:t>https://github.com/Paugy/DataScience/blob/master/Spacex-data-collection-api.ipynb</a:t>
            </a:r>
            <a:endParaRPr lang="en-US" sz="1900" b="0" i="0" dirty="0">
              <a:solidFill>
                <a:srgbClr val="333333"/>
              </a:solidFill>
              <a:effectLst/>
              <a:latin typeface="OpenSans"/>
            </a:endParaRPr>
          </a:p>
          <a:p>
            <a:pPr algn="just"/>
            <a:endParaRPr lang="en-US" sz="1900" b="0" i="0" dirty="0">
              <a:solidFill>
                <a:srgbClr val="333333"/>
              </a:solidFill>
              <a:effectLst/>
              <a:latin typeface="OpenSans"/>
            </a:endParaRPr>
          </a:p>
          <a:p>
            <a:pPr algn="just"/>
            <a:endParaRPr lang="en-US" sz="1900" b="0" i="0" dirty="0">
              <a:solidFill>
                <a:srgbClr val="333333"/>
              </a:solidFill>
              <a:effectLst/>
              <a:latin typeface="OpenSans"/>
            </a:endParaRPr>
          </a:p>
          <a:p>
            <a:pPr algn="just"/>
            <a:endParaRPr lang="en-US" sz="2400" b="0" i="0" dirty="0">
              <a:solidFill>
                <a:srgbClr val="333333"/>
              </a:solidFill>
              <a:effectLst/>
              <a:latin typeface="OpenSans"/>
            </a:endParaRPr>
          </a:p>
          <a:p>
            <a:pPr>
              <a:lnSpc>
                <a:spcPct val="100000"/>
              </a:lnSpc>
              <a:spcBef>
                <a:spcPts val="1400"/>
              </a:spcBef>
            </a:pPr>
            <a:endParaRPr lang="en-US" sz="2200" dirty="0">
              <a:solidFill>
                <a:schemeClr val="accent3">
                  <a:lumMod val="25000"/>
                </a:schemeClr>
              </a:solidFill>
              <a:latin typeface="Abadi"/>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1822</TotalTime>
  <Words>2190</Words>
  <Application>Microsoft Office PowerPoint</Application>
  <PresentationFormat>Grand écran</PresentationFormat>
  <Paragraphs>276</Paragraphs>
  <Slides>48</Slides>
  <Notes>4</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48</vt:i4>
      </vt:variant>
    </vt:vector>
  </HeadingPairs>
  <TitlesOfParts>
    <vt:vector size="59" baseType="lpstr">
      <vt:lpstr>Abadi</vt:lpstr>
      <vt:lpstr>-apple-system</vt:lpstr>
      <vt:lpstr>Arial</vt:lpstr>
      <vt:lpstr>Calibri</vt:lpstr>
      <vt:lpstr>Calibri Light</vt:lpstr>
      <vt:lpstr>IBM Plex Mono SemiBold</vt:lpstr>
      <vt:lpstr>IBM Plex Mono Text</vt:lpstr>
      <vt:lpstr>OpenSans</vt:lpstr>
      <vt:lpstr>SF Pro</vt:lpstr>
      <vt:lpstr>Source Sans Pro</vt:lpstr>
      <vt:lpstr>Custom Design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Paugy Claudy</cp:lastModifiedBy>
  <cp:revision>206</cp:revision>
  <dcterms:created xsi:type="dcterms:W3CDTF">2021-04-29T18:58:34Z</dcterms:created>
  <dcterms:modified xsi:type="dcterms:W3CDTF">2023-08-21T19:48:18Z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